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0"/>
  </p:notesMasterIdLst>
  <p:handoutMasterIdLst>
    <p:handoutMasterId r:id="rId31"/>
  </p:handoutMasterIdLst>
  <p:sldIdLst>
    <p:sldId id="256" r:id="rId2"/>
    <p:sldId id="618" r:id="rId3"/>
    <p:sldId id="619" r:id="rId4"/>
    <p:sldId id="625" r:id="rId5"/>
    <p:sldId id="265" r:id="rId6"/>
    <p:sldId id="362" r:id="rId7"/>
    <p:sldId id="363" r:id="rId8"/>
    <p:sldId id="310" r:id="rId9"/>
    <p:sldId id="315" r:id="rId10"/>
    <p:sldId id="316" r:id="rId11"/>
    <p:sldId id="336" r:id="rId12"/>
    <p:sldId id="333" r:id="rId13"/>
    <p:sldId id="335" r:id="rId14"/>
    <p:sldId id="593" r:id="rId15"/>
    <p:sldId id="269" r:id="rId16"/>
    <p:sldId id="270" r:id="rId17"/>
    <p:sldId id="330" r:id="rId18"/>
    <p:sldId id="648" r:id="rId19"/>
    <p:sldId id="258" r:id="rId20"/>
    <p:sldId id="674" r:id="rId21"/>
    <p:sldId id="696" r:id="rId22"/>
    <p:sldId id="694" r:id="rId23"/>
    <p:sldId id="675" r:id="rId24"/>
    <p:sldId id="617" r:id="rId25"/>
    <p:sldId id="693" r:id="rId26"/>
    <p:sldId id="692" r:id="rId27"/>
    <p:sldId id="621" r:id="rId28"/>
    <p:sldId id="608" r:id="rId29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A445"/>
    <a:srgbClr val="25B836"/>
    <a:srgbClr val="5EB75A"/>
    <a:srgbClr val="6CD165"/>
    <a:srgbClr val="000080"/>
    <a:srgbClr val="FF930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390" autoAdjust="0"/>
    <p:restoredTop sz="94237" autoAdjust="0"/>
  </p:normalViewPr>
  <p:slideViewPr>
    <p:cSldViewPr>
      <p:cViewPr varScale="1">
        <p:scale>
          <a:sx n="95" d="100"/>
          <a:sy n="95" d="100"/>
        </p:scale>
        <p:origin x="200" y="600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jpeg>
</file>

<file path=ppt/media/image22.png>
</file>

<file path=ppt/media/image3.jpeg>
</file>

<file path=ppt/media/image4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8/2/21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23A27-27CD-B645-B23D-A1F2D37FA01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7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2021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27E4DF55-2CCD-6E4B-BF17-B4714F0C43D3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 to the Virtual School, HTC, and OSG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Monday, Aug 2</a:t>
            </a:r>
          </a:p>
          <a:p>
            <a:r>
              <a:rPr lang="en-US" dirty="0"/>
              <a:t>Tim Cartwright, Lauren Michael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D7F9FE-14E9-BA4A-A92C-DE2852495B24}"/>
              </a:ext>
            </a:extLst>
          </p:cNvPr>
          <p:cNvSpPr txBox="1"/>
          <p:nvPr/>
        </p:nvSpPr>
        <p:spPr>
          <a:xfrm>
            <a:off x="1686106" y="4933950"/>
            <a:ext cx="5857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This work was supported by NSF grants MPS-1148698, OAC-1836650, and OAC-2030508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ounded Rectangle 106"/>
          <p:cNvSpPr/>
          <p:nvPr/>
        </p:nvSpPr>
        <p:spPr bwMode="auto">
          <a:xfrm>
            <a:off x="5722618" y="1504950"/>
            <a:ext cx="3301174" cy="1796787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High Performance Computing (HPC)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8" y="1000126"/>
            <a:ext cx="5181601" cy="3514725"/>
          </a:xfrm>
        </p:spPr>
        <p:txBody>
          <a:bodyPr/>
          <a:lstStyle/>
          <a:p>
            <a:r>
              <a:rPr lang="en-US" sz="2000" dirty="0"/>
              <a:t>Benefits greatly from:</a:t>
            </a:r>
          </a:p>
          <a:p>
            <a:pPr lvl="1"/>
            <a:r>
              <a:rPr lang="en-US" sz="1800" dirty="0"/>
              <a:t>CPU speed + homogeneity</a:t>
            </a:r>
          </a:p>
          <a:p>
            <a:pPr lvl="1"/>
            <a:r>
              <a:rPr lang="en-US" sz="1800" dirty="0"/>
              <a:t>shared filesystems</a:t>
            </a:r>
          </a:p>
          <a:p>
            <a:pPr lvl="1"/>
            <a:r>
              <a:rPr lang="en-US" sz="1800" dirty="0"/>
              <a:t>fast, expensive networking (e.g. </a:t>
            </a:r>
            <a:r>
              <a:rPr lang="en-US" sz="1800" dirty="0" err="1"/>
              <a:t>Infiniband</a:t>
            </a:r>
            <a:r>
              <a:rPr lang="en-US" sz="1800" dirty="0"/>
              <a:t>) and co-located servers</a:t>
            </a:r>
          </a:p>
          <a:p>
            <a:r>
              <a:rPr lang="en-US" sz="2000" dirty="0"/>
              <a:t>Requires special programming (MP/MPI)</a:t>
            </a:r>
          </a:p>
          <a:p>
            <a:r>
              <a:rPr lang="en-US" sz="2000" dirty="0"/>
              <a:t>Scheduling: </a:t>
            </a:r>
            <a:r>
              <a:rPr lang="en-US" sz="2000" b="1" dirty="0"/>
              <a:t>Must wait until all processors are available</a:t>
            </a:r>
            <a:r>
              <a:rPr lang="en-US" sz="2000" dirty="0"/>
              <a:t>, </a:t>
            </a:r>
            <a:r>
              <a:rPr lang="en-US" sz="2000" i="1" dirty="0"/>
              <a:t>at the same time</a:t>
            </a:r>
            <a:r>
              <a:rPr lang="en-US" sz="2000" dirty="0"/>
              <a:t> and </a:t>
            </a:r>
            <a:r>
              <a:rPr lang="en-US" sz="2000" i="1" dirty="0"/>
              <a:t>for the full duration</a:t>
            </a:r>
          </a:p>
          <a:p>
            <a:r>
              <a:rPr lang="en-US" sz="2000" b="1" i="1" dirty="0"/>
              <a:t>What happens if one core or server fails or runs slower than the others?</a:t>
            </a:r>
          </a:p>
          <a:p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234284" y="895350"/>
            <a:ext cx="3833516" cy="2423160"/>
            <a:chOff x="887909" y="920750"/>
            <a:chExt cx="6389193" cy="4038600"/>
          </a:xfrm>
        </p:grpSpPr>
        <p:cxnSp>
          <p:nvCxnSpPr>
            <p:cNvPr id="75" name="Straight Arrow Connector 74"/>
            <p:cNvCxnSpPr/>
            <p:nvPr/>
          </p:nvCxnSpPr>
          <p:spPr>
            <a:xfrm>
              <a:off x="1530351" y="2063750"/>
              <a:ext cx="0" cy="289560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/>
            <p:cNvSpPr txBox="1"/>
            <p:nvPr/>
          </p:nvSpPr>
          <p:spPr>
            <a:xfrm rot="16200000">
              <a:off x="578221" y="2762620"/>
              <a:ext cx="1388817" cy="769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time</a:t>
              </a:r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 flipV="1">
              <a:off x="1828799" y="1682750"/>
              <a:ext cx="5448303" cy="71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TextBox 77"/>
            <p:cNvSpPr txBox="1"/>
            <p:nvPr/>
          </p:nvSpPr>
          <p:spPr>
            <a:xfrm>
              <a:off x="3657601" y="920750"/>
              <a:ext cx="3272250" cy="7694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i="1" dirty="0"/>
                <a:t>n cores</a:t>
              </a:r>
            </a:p>
          </p:txBody>
        </p:sp>
        <p:grpSp>
          <p:nvGrpSpPr>
            <p:cNvPr id="79" name="Group 78"/>
            <p:cNvGrpSpPr/>
            <p:nvPr/>
          </p:nvGrpSpPr>
          <p:grpSpPr>
            <a:xfrm>
              <a:off x="1905000" y="1801317"/>
              <a:ext cx="5334000" cy="999033"/>
              <a:chOff x="1905000" y="1801317"/>
              <a:chExt cx="5334000" cy="999033"/>
            </a:xfrm>
          </p:grpSpPr>
          <p:sp>
            <p:nvSpPr>
              <p:cNvPr id="98" name="Rectangle 97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9" name="Oval 98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0" name="Oval 99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1" name="Oval 100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2" name="Oval 101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3" name="Oval 102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50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905000" y="2639517"/>
              <a:ext cx="5334000" cy="999033"/>
              <a:chOff x="1905000" y="1801317"/>
              <a:chExt cx="5334000" cy="999033"/>
            </a:xfrm>
          </p:grpSpPr>
          <p:sp>
            <p:nvSpPr>
              <p:cNvPr id="91" name="Rectangle 90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2" name="Oval 91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3" name="Oval 92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5" name="Oval 94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6" name="Oval 95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>
                  <a:lumMod val="75000"/>
                </a:schemeClr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1905000" y="3858717"/>
              <a:ext cx="5334000" cy="999033"/>
              <a:chOff x="1905000" y="1801317"/>
              <a:chExt cx="5334000" cy="999033"/>
            </a:xfrm>
          </p:grpSpPr>
          <p:sp>
            <p:nvSpPr>
              <p:cNvPr id="84" name="Rectangle 83"/>
              <p:cNvSpPr/>
              <p:nvPr/>
            </p:nvSpPr>
            <p:spPr bwMode="auto">
              <a:xfrm>
                <a:off x="2362200" y="2276417"/>
                <a:ext cx="4724400" cy="295333"/>
              </a:xfrm>
              <a:prstGeom prst="rect">
                <a:avLst/>
              </a:prstGeom>
              <a:solidFill>
                <a:srgbClr val="BBBBFF"/>
              </a:solidFill>
              <a:ln w="12700" cap="flat" cmpd="sng" algn="ctr">
                <a:solidFill>
                  <a:srgbClr val="0000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solidFill>
                      <a:srgbClr val="0000FF"/>
                    </a:solidFill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>
                <a:off x="1905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6" name="Oval 85"/>
              <p:cNvSpPr/>
              <p:nvPr/>
            </p:nvSpPr>
            <p:spPr bwMode="auto">
              <a:xfrm>
                <a:off x="28956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7" name="Oval 86"/>
              <p:cNvSpPr/>
              <p:nvPr/>
            </p:nvSpPr>
            <p:spPr bwMode="auto">
              <a:xfrm>
                <a:off x="38862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2">
                      <a:lumMod val="75000"/>
                      <a:lumOff val="25000"/>
                    </a:schemeClr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8" name="Oval 87"/>
              <p:cNvSpPr/>
              <p:nvPr/>
            </p:nvSpPr>
            <p:spPr bwMode="auto">
              <a:xfrm>
                <a:off x="48768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>
                <a:off x="6477000" y="2038350"/>
                <a:ext cx="762000" cy="762000"/>
              </a:xfrm>
              <a:prstGeom prst="ellipse">
                <a:avLst/>
              </a:prstGeom>
              <a:solidFill>
                <a:schemeClr val="accent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Char char="•"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5626102" y="1801317"/>
                <a:ext cx="906232" cy="87203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s-IS" sz="2800" dirty="0"/>
                  <a:t>…</a:t>
                </a:r>
                <a:endParaRPr lang="en-US" sz="2800" dirty="0"/>
              </a:p>
            </p:txBody>
          </p:sp>
        </p:grpSp>
        <p:sp>
          <p:nvSpPr>
            <p:cNvPr id="82" name="Down Arrow 81"/>
            <p:cNvSpPr/>
            <p:nvPr/>
          </p:nvSpPr>
          <p:spPr bwMode="auto">
            <a:xfrm>
              <a:off x="4495800" y="27241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3" name="Down Arrow 82"/>
            <p:cNvSpPr/>
            <p:nvPr/>
          </p:nvSpPr>
          <p:spPr bwMode="auto">
            <a:xfrm>
              <a:off x="4483102" y="3562350"/>
              <a:ext cx="560832" cy="216408"/>
            </a:xfrm>
            <a:prstGeom prst="downArrow">
              <a:avLst/>
            </a:prstGeom>
            <a:solidFill>
              <a:srgbClr val="BBBBFF"/>
            </a:solidFill>
            <a:ln w="952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Char char="•"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06" name="Down Arrow 105"/>
          <p:cNvSpPr/>
          <p:nvPr/>
        </p:nvSpPr>
        <p:spPr bwMode="auto">
          <a:xfrm>
            <a:off x="7391400" y="2724150"/>
            <a:ext cx="336499" cy="129845"/>
          </a:xfrm>
          <a:prstGeom prst="downArrow">
            <a:avLst/>
          </a:prstGeom>
          <a:solidFill>
            <a:srgbClr val="BBBBFF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699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High Throughput Computing (HTC)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half" idx="1"/>
          </p:nvPr>
        </p:nvSpPr>
        <p:spPr>
          <a:xfrm>
            <a:off x="304800" y="2495550"/>
            <a:ext cx="8610599" cy="2019301"/>
          </a:xfrm>
        </p:spPr>
        <p:txBody>
          <a:bodyPr/>
          <a:lstStyle/>
          <a:p>
            <a:r>
              <a:rPr lang="en-US" sz="2400" dirty="0"/>
              <a:t>Scheduling: only need </a:t>
            </a:r>
            <a:r>
              <a:rPr lang="en-US" sz="2400" b="1" dirty="0"/>
              <a:t>1 CPU core for each </a:t>
            </a:r>
            <a:r>
              <a:rPr lang="en-US" sz="2400" dirty="0"/>
              <a:t>(shorter wait)</a:t>
            </a:r>
          </a:p>
          <a:p>
            <a:r>
              <a:rPr lang="en-US" sz="2400" dirty="0"/>
              <a:t>Easier recovery from failure</a:t>
            </a:r>
          </a:p>
          <a:p>
            <a:r>
              <a:rPr lang="en-US" sz="2400" dirty="0"/>
              <a:t>No special programming required</a:t>
            </a:r>
          </a:p>
          <a:p>
            <a:r>
              <a:rPr lang="en-US" sz="2400" dirty="0"/>
              <a:t>Number of concurrently running jobs is </a:t>
            </a:r>
            <a:r>
              <a:rPr lang="en-US" sz="2400" i="1" dirty="0"/>
              <a:t>more</a:t>
            </a:r>
            <a:r>
              <a:rPr lang="en-US" sz="2400" dirty="0"/>
              <a:t> important</a:t>
            </a:r>
          </a:p>
          <a:p>
            <a:r>
              <a:rPr lang="en-US" sz="2400" dirty="0"/>
              <a:t>CPU speed and homogeneity are </a:t>
            </a:r>
            <a:r>
              <a:rPr lang="en-US" sz="2400" i="1" dirty="0"/>
              <a:t>less</a:t>
            </a:r>
            <a:r>
              <a:rPr lang="en-US" sz="2400" dirty="0"/>
              <a:t> important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524000" y="1428751"/>
            <a:ext cx="0" cy="76200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 rot="16200000">
            <a:off x="717511" y="1487857"/>
            <a:ext cx="917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824450" y="1290965"/>
            <a:ext cx="5943600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581400" y="829330"/>
            <a:ext cx="327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n </a:t>
            </a:r>
            <a:r>
              <a:rPr lang="en-US" sz="2800" dirty="0"/>
              <a:t>cores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799" y="1428751"/>
            <a:ext cx="6000596" cy="8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49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Example Local Cluster</a:t>
            </a:r>
          </a:p>
        </p:txBody>
      </p:sp>
      <p:sp>
        <p:nvSpPr>
          <p:cNvPr id="22" name="Content Placeholder 21"/>
          <p:cNvSpPr>
            <a:spLocks noGrp="1"/>
          </p:cNvSpPr>
          <p:nvPr>
            <p:ph sz="half" idx="1"/>
          </p:nvPr>
        </p:nvSpPr>
        <p:spPr>
          <a:xfrm>
            <a:off x="774700" y="1000126"/>
            <a:ext cx="4587520" cy="3514725"/>
          </a:xfrm>
        </p:spPr>
        <p:txBody>
          <a:bodyPr/>
          <a:lstStyle/>
          <a:p>
            <a:r>
              <a:rPr lang="en-US" sz="2400" dirty="0">
                <a:solidFill>
                  <a:srgbClr val="000000"/>
                </a:solidFill>
              </a:rPr>
              <a:t>UW-Madison’s </a:t>
            </a:r>
            <a:r>
              <a:rPr lang="en-US" sz="2400" b="1" dirty="0">
                <a:solidFill>
                  <a:srgbClr val="000000"/>
                </a:solidFill>
              </a:rPr>
              <a:t>Center for High Throughput Computing (CHTC)</a:t>
            </a:r>
          </a:p>
          <a:p>
            <a:r>
              <a:rPr lang="en-US" sz="2400" dirty="0">
                <a:solidFill>
                  <a:srgbClr val="000000"/>
                </a:solidFill>
              </a:rPr>
              <a:t>Recent CPU hours: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~120 million </a:t>
            </a:r>
            <a:r>
              <a:rPr lang="en-US" sz="2000" dirty="0" err="1">
                <a:solidFill>
                  <a:srgbClr val="000000"/>
                </a:solidFill>
              </a:rPr>
              <a:t>hrs</a:t>
            </a:r>
            <a:r>
              <a:rPr lang="en-US" sz="2000" dirty="0">
                <a:solidFill>
                  <a:srgbClr val="000000"/>
                </a:solidFill>
              </a:rPr>
              <a:t>/year (~15k cores)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Up to 15,000 per user, per day</a:t>
            </a:r>
          </a:p>
          <a:p>
            <a:pPr marL="457093" lvl="1" indent="0">
              <a:buNone/>
            </a:pPr>
            <a:r>
              <a:rPr lang="en-US" sz="2000" dirty="0">
                <a:solidFill>
                  <a:srgbClr val="000000"/>
                </a:solidFill>
              </a:rPr>
              <a:t>	(~600 cores in use)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5362220" y="1435850"/>
            <a:ext cx="3476980" cy="2893157"/>
          </a:xfrm>
          <a:prstGeom prst="roundRect">
            <a:avLst/>
          </a:prstGeom>
          <a:solidFill>
            <a:srgbClr val="C0002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362220" y="1428750"/>
            <a:ext cx="34769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Myriad Pro"/>
                <a:cs typeface="Myriad Pro"/>
              </a:rPr>
              <a:t>CHTC Pool</a:t>
            </a:r>
            <a:endParaRPr lang="en-US" sz="3600" b="1" dirty="0">
              <a:solidFill>
                <a:srgbClr val="FFFFFF"/>
              </a:solidFill>
              <a:latin typeface="Myriad Pro"/>
              <a:cs typeface="Myriad Pro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78296" y="2078597"/>
            <a:ext cx="161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single-core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638800" y="2933640"/>
            <a:ext cx="1771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multi-core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705600" y="2476440"/>
            <a:ext cx="19811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high-memory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003900" y="3467040"/>
            <a:ext cx="10034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>
                    <a:lumMod val="85000"/>
                  </a:schemeClr>
                </a:solidFill>
              </a:rPr>
              <a:t>GPUs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3637521"/>
            <a:ext cx="1064072" cy="1418763"/>
          </a:xfrm>
          <a:prstGeom prst="rect">
            <a:avLst/>
          </a:prstGeom>
          <a:effectLst>
            <a:glow rad="127000">
              <a:schemeClr val="bg1">
                <a:alpha val="24000"/>
              </a:schemeClr>
            </a:glow>
          </a:effectLst>
        </p:spPr>
      </p:pic>
      <p:sp>
        <p:nvSpPr>
          <p:cNvPr id="24" name="Rounded Rectangle 23"/>
          <p:cNvSpPr/>
          <p:nvPr/>
        </p:nvSpPr>
        <p:spPr>
          <a:xfrm>
            <a:off x="7199510" y="3010152"/>
            <a:ext cx="1254610" cy="1105604"/>
          </a:xfrm>
          <a:prstGeom prst="round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>
                    <a:lumMod val="85000"/>
                  </a:schemeClr>
                </a:solidFill>
              </a:rPr>
              <a:t>MPI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5559820" y="4115756"/>
            <a:ext cx="1254610" cy="98892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i="1" dirty="0">
                <a:solidFill>
                  <a:schemeClr val="bg1">
                    <a:lumMod val="85000"/>
                  </a:schemeClr>
                </a:solidFill>
              </a:rPr>
              <a:t>access point</a:t>
            </a:r>
          </a:p>
        </p:txBody>
      </p:sp>
      <p:sp>
        <p:nvSpPr>
          <p:cNvPr id="23" name="Left-Right Arrow 22"/>
          <p:cNvSpPr/>
          <p:nvPr/>
        </p:nvSpPr>
        <p:spPr>
          <a:xfrm>
            <a:off x="4646126" y="4360334"/>
            <a:ext cx="1036934" cy="429573"/>
          </a:xfrm>
          <a:prstGeom prst="leftRightArrow">
            <a:avLst>
              <a:gd name="adj1" fmla="val 53152"/>
              <a:gd name="adj2" fmla="val 6514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167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444" y="2952750"/>
            <a:ext cx="1984156" cy="143550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HTC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34508" y="2569709"/>
            <a:ext cx="3294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text analysis </a:t>
            </a:r>
            <a:r>
              <a:rPr lang="en-US" b="1" dirty="0">
                <a:solidFill>
                  <a:schemeClr val="tx2"/>
                </a:solidFill>
              </a:rPr>
              <a:t>(most genomics </a:t>
            </a:r>
            <a:r>
              <a:rPr lang="mr-IN" b="1" dirty="0">
                <a:solidFill>
                  <a:schemeClr val="tx2"/>
                </a:solidFill>
              </a:rPr>
              <a:t>…</a:t>
            </a:r>
            <a:r>
              <a:rPr lang="en-US" b="1" dirty="0">
                <a:solidFill>
                  <a:schemeClr val="tx2"/>
                </a:solidFill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24755" y="2690396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parameter sweeps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4324350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statistical model optimization</a:t>
            </a:r>
          </a:p>
          <a:p>
            <a:r>
              <a:rPr lang="en-US" sz="1800" b="1" dirty="0">
                <a:solidFill>
                  <a:schemeClr val="tx2"/>
                </a:solidFill>
              </a:rPr>
              <a:t>(MCMC, numerical methods, etc.)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399341" y="2616201"/>
            <a:ext cx="2659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dirty="0">
                <a:solidFill>
                  <a:schemeClr val="tx2"/>
                </a:solidFill>
              </a:rPr>
              <a:t>multi-start simulations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556987" y="4430815"/>
            <a:ext cx="25827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</a:rPr>
              <a:t>multi-image and </a:t>
            </a:r>
          </a:p>
          <a:p>
            <a:pPr algn="ctr"/>
            <a:r>
              <a:rPr lang="en-US" sz="1800" b="1">
                <a:solidFill>
                  <a:schemeClr val="tx2"/>
                </a:solidFill>
              </a:rPr>
              <a:t>multi-sample </a:t>
            </a:r>
            <a:r>
              <a:rPr lang="en-US" sz="1800" b="1" dirty="0">
                <a:solidFill>
                  <a:schemeClr val="tx2"/>
                </a:solidFill>
              </a:rPr>
              <a:t>analysis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2315" y="3105150"/>
            <a:ext cx="1773885" cy="135217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037" y="1276350"/>
            <a:ext cx="2759963" cy="125355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0" y="1123950"/>
            <a:ext cx="1666286" cy="14922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/>
          <a:srcRect b="32222"/>
          <a:stretch/>
        </p:blipFill>
        <p:spPr>
          <a:xfrm>
            <a:off x="3900955" y="1116993"/>
            <a:ext cx="1951624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946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60032276-3570-3C44-AA54-7211CEAE7D0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r>
              <a:rPr lang="en-US" b="1" dirty="0"/>
              <a:t>Signs of HTC-able work</a:t>
            </a:r>
            <a:endParaRPr lang="en-US" sz="18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5873BE-983F-D143-83E6-EA8E7F044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69219"/>
            <a:ext cx="8305800" cy="3263504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Any mention of </a:t>
            </a:r>
            <a:r>
              <a:rPr lang="en-US" sz="2000" b="1" u="sng" dirty="0"/>
              <a:t>numerous</a:t>
            </a:r>
            <a:r>
              <a:rPr lang="en-US" sz="2000" dirty="0"/>
              <a:t> samples, images, models, parameters, etc.</a:t>
            </a:r>
          </a:p>
          <a:p>
            <a:r>
              <a:rPr lang="en-US" sz="2000" dirty="0"/>
              <a:t>Nearly anything </a:t>
            </a:r>
            <a:r>
              <a:rPr lang="en-US" sz="2000" b="1" u="sng" dirty="0"/>
              <a:t>written by the primary user</a:t>
            </a:r>
            <a:r>
              <a:rPr lang="en-US" sz="2000" b="1" i="1" dirty="0"/>
              <a:t> </a:t>
            </a:r>
            <a:r>
              <a:rPr lang="en-US" sz="2000" dirty="0"/>
              <a:t>(e.g. c/</a:t>
            </a:r>
            <a:r>
              <a:rPr lang="en-US" sz="2000" dirty="0" err="1"/>
              <a:t>fortran</a:t>
            </a:r>
            <a:r>
              <a:rPr lang="en-US" sz="2000" dirty="0"/>
              <a:t>, Python, R)</a:t>
            </a:r>
          </a:p>
          <a:p>
            <a:pPr lvl="1"/>
            <a:r>
              <a:rPr lang="en-US" sz="1700" dirty="0"/>
              <a:t>Break out of loops! </a:t>
            </a:r>
          </a:p>
          <a:p>
            <a:pPr lvl="1"/>
            <a:r>
              <a:rPr lang="en-US" sz="1700" dirty="0"/>
              <a:t>Common internal parallelism could really be HTC (e.g. </a:t>
            </a:r>
            <a:r>
              <a:rPr lang="en-US" sz="1700" dirty="0" err="1"/>
              <a:t>Matlab’s</a:t>
            </a:r>
            <a:r>
              <a:rPr lang="en-US" sz="1700" dirty="0"/>
              <a:t> ‘</a:t>
            </a:r>
            <a:r>
              <a:rPr lang="en-US" sz="1700" dirty="0" err="1"/>
              <a:t>parfor</a:t>
            </a:r>
            <a:r>
              <a:rPr lang="en-US" sz="1700" dirty="0"/>
              <a:t>’, ‘distributed server’, etc.)</a:t>
            </a:r>
          </a:p>
          <a:p>
            <a:r>
              <a:rPr lang="en-US" sz="2000" dirty="0"/>
              <a:t>Some community </a:t>
            </a:r>
            <a:r>
              <a:rPr lang="en-US" sz="2000" dirty="0" err="1"/>
              <a:t>softwares</a:t>
            </a:r>
            <a:r>
              <a:rPr lang="en-US" sz="2000" dirty="0"/>
              <a:t> that use </a:t>
            </a:r>
            <a:r>
              <a:rPr lang="en-US" sz="2000" b="1" u="sng" dirty="0"/>
              <a:t>multi-threading or multiprocessing</a:t>
            </a:r>
            <a:r>
              <a:rPr lang="en-US" sz="2000" dirty="0"/>
              <a:t> (e.g. OpenMP)</a:t>
            </a:r>
          </a:p>
          <a:p>
            <a:pPr lvl="1"/>
            <a:r>
              <a:rPr lang="en-US" sz="1700" dirty="0"/>
              <a:t>many are simply looping over data portions or independent tasks</a:t>
            </a:r>
          </a:p>
          <a:p>
            <a:pPr lvl="1"/>
            <a:r>
              <a:rPr lang="en-US" sz="1700" dirty="0"/>
              <a:t>HTC-able: break up input (or ‘parameter’ space), turn off multi-threading, combine results</a:t>
            </a:r>
          </a:p>
          <a:p>
            <a:r>
              <a:rPr lang="en-US" sz="2000" b="1" u="sng" dirty="0"/>
              <a:t>Long-running</a:t>
            </a:r>
            <a:r>
              <a:rPr lang="en-US" sz="2000" dirty="0"/>
              <a:t> jobs (especially if non-MPI); see above explanations</a:t>
            </a:r>
          </a:p>
          <a:p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0975DB-9EE0-244F-92F2-3C404D96E1C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4DFD9859-3B26-CC4D-AF50-370CE4BCE5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6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Challenge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533400" y="1266825"/>
            <a:ext cx="7950201" cy="3514725"/>
          </a:xfrm>
        </p:spPr>
        <p:txBody>
          <a:bodyPr/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You need to process 72 brain images for each of 168 patients. </a:t>
            </a:r>
            <a:r>
              <a:rPr lang="en-US" sz="2400" b="1" dirty="0"/>
              <a:t>Each image </a:t>
            </a:r>
            <a:r>
              <a:rPr lang="en-US" sz="2400" b="1" u="sng" dirty="0"/>
              <a:t>takes ~1 hour of compute time</a:t>
            </a:r>
            <a:r>
              <a:rPr lang="en-US" sz="2400" b="1" dirty="0"/>
              <a:t>.</a:t>
            </a:r>
          </a:p>
          <a:p>
            <a:pPr marL="0" indent="0" algn="ctr">
              <a:buNone/>
            </a:pPr>
            <a:endParaRPr lang="is-IS" sz="2400" dirty="0"/>
          </a:p>
          <a:p>
            <a:pPr marL="0" indent="0" algn="ctr">
              <a:buNone/>
            </a:pPr>
            <a:r>
              <a:rPr lang="is-IS" sz="2400" b="1" dirty="0"/>
              <a:t>168 patients x 72 images = ~12000 tasks = ~12000 hrs</a:t>
            </a:r>
          </a:p>
          <a:p>
            <a:pPr marL="0" indent="0" algn="ctr">
              <a:buNone/>
            </a:pPr>
            <a:endParaRPr lang="is-IS" sz="2400" dirty="0"/>
          </a:p>
          <a:p>
            <a:pPr marL="0" indent="0" algn="ctr">
              <a:buNone/>
            </a:pPr>
            <a:r>
              <a:rPr lang="is-IS" sz="2400" dirty="0"/>
              <a:t>Conference is next week.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47750"/>
            <a:ext cx="1345366" cy="10255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083" y="1047750"/>
            <a:ext cx="1345366" cy="1025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966" y="1047749"/>
            <a:ext cx="1345366" cy="10255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149" y="1047748"/>
            <a:ext cx="1345366" cy="1025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5927" y="1046158"/>
            <a:ext cx="1345366" cy="10255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Distributed Computing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774700" y="1200150"/>
            <a:ext cx="7772400" cy="3314701"/>
          </a:xfrm>
        </p:spPr>
        <p:txBody>
          <a:bodyPr/>
          <a:lstStyle/>
          <a:p>
            <a:r>
              <a:rPr lang="en-US" sz="2800" dirty="0"/>
              <a:t>Use many computers, each running one instance of our program</a:t>
            </a:r>
          </a:p>
          <a:p>
            <a:r>
              <a:rPr lang="en-US" sz="2800" dirty="0"/>
              <a:t>Example:</a:t>
            </a:r>
          </a:p>
          <a:p>
            <a:pPr lvl="1"/>
            <a:r>
              <a:rPr lang="en-US" sz="2400" b="1" dirty="0"/>
              <a:t>1 laptop (1 core) =&gt; 12,000 </a:t>
            </a:r>
            <a:r>
              <a:rPr lang="en-US" sz="2400" b="1" dirty="0" err="1"/>
              <a:t>hrs</a:t>
            </a:r>
            <a:r>
              <a:rPr lang="en-US" sz="2400" b="1" dirty="0"/>
              <a:t>  =  ~1.5 years</a:t>
            </a:r>
          </a:p>
          <a:p>
            <a:pPr lvl="1"/>
            <a:r>
              <a:rPr lang="en-US" sz="2400" dirty="0"/>
              <a:t>1 server (~40 cores) =&gt; 750 </a:t>
            </a:r>
            <a:r>
              <a:rPr lang="en-US" sz="2400" dirty="0" err="1"/>
              <a:t>hrs</a:t>
            </a:r>
            <a:r>
              <a:rPr lang="en-US" sz="2400" dirty="0"/>
              <a:t>  =  ~2 weeks</a:t>
            </a:r>
          </a:p>
          <a:p>
            <a:pPr lvl="1"/>
            <a:r>
              <a:rPr lang="en-US" sz="2400" dirty="0"/>
              <a:t>1 MPI job (400 cores) =&gt; 30 </a:t>
            </a:r>
            <a:r>
              <a:rPr lang="en-US" sz="2400" dirty="0" err="1"/>
              <a:t>hrs</a:t>
            </a:r>
            <a:r>
              <a:rPr lang="en-US" sz="2400" dirty="0"/>
              <a:t>  =  ~1 days</a:t>
            </a:r>
          </a:p>
          <a:p>
            <a:pPr lvl="1"/>
            <a:r>
              <a:rPr lang="en-US" sz="2400" b="1" dirty="0"/>
              <a:t>A whole cluster (10,000 cores)  = ~1 hour</a:t>
            </a:r>
            <a:endParaRPr lang="is-IS" sz="24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800" dirty="0"/>
              <a:t>What computing resources are available?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 server?</a:t>
            </a:r>
          </a:p>
          <a:p>
            <a:r>
              <a:rPr lang="en-US" sz="2400" dirty="0"/>
              <a:t>A local cluster?</a:t>
            </a:r>
          </a:p>
          <a:p>
            <a:pPr lvl="1"/>
            <a:r>
              <a:rPr lang="en-US" sz="2000" dirty="0"/>
              <a:t>Consider: Queue wait time? Can you program MP/MPI? Typical clusters tuned for HPC (large MPI) jobs may not be best for HTC workflows! Could you use even more than that?</a:t>
            </a:r>
          </a:p>
          <a:p>
            <a:r>
              <a:rPr lang="en-US" sz="2400" b="1" dirty="0"/>
              <a:t>OSG?</a:t>
            </a:r>
          </a:p>
          <a:p>
            <a:r>
              <a:rPr lang="en-US" sz="2400" dirty="0"/>
              <a:t>Other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EGI (European Grid Infrastructure)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Other national and regional grids</a:t>
            </a:r>
          </a:p>
          <a:p>
            <a:pPr lvl="1"/>
            <a:r>
              <a:rPr lang="en-US" sz="1600" dirty="0">
                <a:solidFill>
                  <a:srgbClr val="000000"/>
                </a:solidFill>
              </a:rPr>
              <a:t>Commercial cloud systems (e.g. HTCondor on AWS)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708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9A1AD0-3D94-984E-AD2D-4181025D9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56813"/>
            <a:ext cx="2167128" cy="1009498"/>
          </a:xfrm>
        </p:spPr>
        <p:txBody>
          <a:bodyPr anchor="ctr"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</a:rPr>
              <a:t>What is the OSG?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3756812"/>
            <a:ext cx="6400800" cy="125333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a consortium of researchers and institutions who </a:t>
            </a:r>
            <a:r>
              <a:rPr lang="en-US" sz="1600" i="1" u="sng" dirty="0">
                <a:solidFill>
                  <a:schemeClr val="tx1"/>
                </a:solidFill>
              </a:rPr>
              <a:t>share</a:t>
            </a:r>
            <a:r>
              <a:rPr lang="en-US" sz="1600" dirty="0">
                <a:solidFill>
                  <a:schemeClr val="tx1"/>
                </a:solidFill>
              </a:rPr>
              <a:t> compute and data resources for </a:t>
            </a:r>
            <a:r>
              <a:rPr lang="en-US" sz="1600" b="1" i="1" dirty="0">
                <a:solidFill>
                  <a:schemeClr val="tx1"/>
                </a:solidFill>
              </a:rPr>
              <a:t>distributed</a:t>
            </a:r>
            <a:r>
              <a:rPr lang="en-US" sz="1600" b="1" dirty="0">
                <a:solidFill>
                  <a:schemeClr val="tx1"/>
                </a:solidFill>
              </a:rPr>
              <a:t> high-throughput computing (</a:t>
            </a:r>
            <a:r>
              <a:rPr lang="en-US" sz="1600" b="1" u="sng" dirty="0">
                <a:solidFill>
                  <a:schemeClr val="tx1"/>
                </a:solidFill>
              </a:rPr>
              <a:t>d</a:t>
            </a:r>
            <a:r>
              <a:rPr lang="en-US" sz="1600" b="1" dirty="0">
                <a:solidFill>
                  <a:schemeClr val="tx1"/>
                </a:solidFill>
              </a:rPr>
              <a:t>HTC) </a:t>
            </a:r>
            <a:r>
              <a:rPr lang="en-US" sz="1600" dirty="0">
                <a:solidFill>
                  <a:schemeClr val="tx1"/>
                </a:solidFill>
              </a:rPr>
              <a:t>in support of open science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450"/>
              </a:spcAft>
            </a:pPr>
            <a:fld id="{4DFD9859-3B26-CC4D-AF50-370CE4BCE570}" type="slidenum">
              <a:rPr lang="en-US" smtClean="0"/>
              <a:pPr>
                <a:lnSpc>
                  <a:spcPct val="90000"/>
                </a:lnSpc>
                <a:spcAft>
                  <a:spcPts val="450"/>
                </a:spcAft>
              </a:pPr>
              <a:t>18</a:t>
            </a:fld>
            <a:endParaRPr lang="en-US" sz="525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2B9B14-AE2E-6B44-B1CB-71570615BE34}"/>
              </a:ext>
            </a:extLst>
          </p:cNvPr>
          <p:cNvSpPr txBox="1"/>
          <p:nvPr/>
        </p:nvSpPr>
        <p:spPr>
          <a:xfrm>
            <a:off x="0" y="4927963"/>
            <a:ext cx="273340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50"/>
              </a:spcAft>
            </a:pPr>
            <a:r>
              <a:rPr lang="en-US" sz="1050" dirty="0" err="1">
                <a:solidFill>
                  <a:schemeClr val="accent3"/>
                </a:solidFill>
              </a:rPr>
              <a:t>display.opensciencegrid.org</a:t>
            </a:r>
            <a:endParaRPr lang="en-US" sz="1050">
              <a:solidFill>
                <a:schemeClr val="accent3"/>
              </a:solidFill>
            </a:endParaRPr>
          </a:p>
        </p:txBody>
      </p:sp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734F7F98-04C0-C848-A142-2DB2FE3CE2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8" r="-1" b="34542"/>
          <a:stretch/>
        </p:blipFill>
        <p:spPr>
          <a:xfrm>
            <a:off x="76200" y="175248"/>
            <a:ext cx="8951054" cy="353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0180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DB681-E2E1-7747-8081-1365D25A9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" y="1352550"/>
            <a:ext cx="8312150" cy="353298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Researchers</a:t>
            </a:r>
          </a:p>
          <a:p>
            <a:r>
              <a:rPr lang="en-US" sz="2000" dirty="0"/>
              <a:t>Science Gateways</a:t>
            </a:r>
          </a:p>
          <a:p>
            <a:r>
              <a:rPr lang="en-US" sz="2000" dirty="0"/>
              <a:t>Multi-Institution Collaborations</a:t>
            </a:r>
          </a:p>
          <a:p>
            <a:pPr lvl="1"/>
            <a:r>
              <a:rPr lang="en-US" sz="1800" dirty="0"/>
              <a:t>Atlas/CMS (</a:t>
            </a:r>
            <a:r>
              <a:rPr lang="en-US" sz="1800" dirty="0" err="1"/>
              <a:t>Higg</a:t>
            </a:r>
            <a:r>
              <a:rPr lang="en-US" sz="1800" dirty="0"/>
              <a:t> Boson), </a:t>
            </a:r>
            <a:r>
              <a:rPr lang="en-US" sz="1800" dirty="0" err="1"/>
              <a:t>IceCube</a:t>
            </a:r>
            <a:r>
              <a:rPr lang="en-US" sz="1800" dirty="0"/>
              <a:t>, </a:t>
            </a:r>
            <a:br>
              <a:rPr lang="en-US" sz="1800" dirty="0"/>
            </a:br>
            <a:r>
              <a:rPr lang="en-US" sz="1800" dirty="0"/>
              <a:t>South Pole Telescope, and others</a:t>
            </a:r>
          </a:p>
          <a:p>
            <a:r>
              <a:rPr lang="en-US" sz="2000" dirty="0"/>
              <a:t>Academic Institutions and </a:t>
            </a:r>
            <a:br>
              <a:rPr lang="en-US" sz="2000" dirty="0"/>
            </a:br>
            <a:r>
              <a:rPr lang="en-US" sz="2000" dirty="0"/>
              <a:t>National Laboratories </a:t>
            </a:r>
            <a:br>
              <a:rPr lang="en-US" sz="2000" dirty="0"/>
            </a:br>
            <a:r>
              <a:rPr lang="en-US" sz="2000" dirty="0"/>
              <a:t>that support the above</a:t>
            </a:r>
          </a:p>
          <a:p>
            <a:pPr marL="0" indent="0">
              <a:buNone/>
            </a:pPr>
            <a:endParaRPr lang="en-US" sz="2000" i="1" dirty="0"/>
          </a:p>
          <a:p>
            <a:pPr marL="0" indent="0">
              <a:buNone/>
            </a:pPr>
            <a:r>
              <a:rPr lang="en-US" sz="2000" b="1" i="1" dirty="0">
                <a:solidFill>
                  <a:schemeClr val="tx1"/>
                </a:solidFill>
              </a:rPr>
              <a:t>Campuses are critical to </a:t>
            </a:r>
            <a:br>
              <a:rPr lang="en-US" sz="2000" b="1" i="1" dirty="0">
                <a:solidFill>
                  <a:schemeClr val="tx1"/>
                </a:solidFill>
              </a:rPr>
            </a:br>
            <a:r>
              <a:rPr lang="en-US" sz="2000" b="1" i="1" dirty="0">
                <a:solidFill>
                  <a:schemeClr val="tx1"/>
                </a:solidFill>
              </a:rPr>
              <a:t>OSG’s ability to advance research.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F5210-1212-9343-9E37-4E996091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DFD9859-3B26-CC4D-AF50-370CE4BCE570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9301A0F1-37F0-4D48-B31B-525AC808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300" y="1027373"/>
            <a:ext cx="4766700" cy="4116127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7A060680-6897-7B4C-AB0F-56AD982E2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Participates?</a:t>
            </a:r>
          </a:p>
        </p:txBody>
      </p:sp>
    </p:spTree>
    <p:extLst>
      <p:ext uri="{BB962C8B-B14F-4D97-AF65-F5344CB8AC3E}">
        <p14:creationId xmlns:p14="http://schemas.microsoft.com/office/powerpoint/2010/main" val="1350596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8CE49-3659-324C-9B3E-3955BA476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0E6FA-E5E8-2E4C-A71E-87D09049A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anchor="ctr" anchorCtr="0"/>
          <a:lstStyle/>
          <a:p>
            <a:pPr marL="0" indent="0" algn="ctr">
              <a:buNone/>
            </a:pPr>
            <a:r>
              <a:rPr lang="en-US" dirty="0"/>
              <a:t>Welcome to the</a:t>
            </a:r>
            <a:br>
              <a:rPr lang="en-US" dirty="0"/>
            </a:br>
            <a:r>
              <a:rPr lang="en-US" b="1" dirty="0"/>
              <a:t>OSG Virtual School 2021!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7E0E1-1FBF-BC47-80EC-AC721A5E3A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832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34F2579D-169A-5845-8EAC-23D491A085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" t="934" r="626" b="1"/>
          <a:stretch/>
        </p:blipFill>
        <p:spPr>
          <a:xfrm>
            <a:off x="76200" y="0"/>
            <a:ext cx="9101368" cy="516313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F5210-1212-9343-9E37-4E996091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DFD9859-3B26-CC4D-AF50-370CE4BCE570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FB284B8-990B-5347-A812-48E8BCDA255C}"/>
              </a:ext>
            </a:extLst>
          </p:cNvPr>
          <p:cNvSpPr txBox="1">
            <a:spLocks/>
          </p:cNvSpPr>
          <p:nvPr/>
        </p:nvSpPr>
        <p:spPr>
          <a:xfrm>
            <a:off x="762000" y="617038"/>
            <a:ext cx="5075873" cy="1954711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lIns="68580" tIns="34290" rIns="68580" bIns="3429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700" b="1" dirty="0">
                <a:solidFill>
                  <a:srgbClr val="F18230"/>
                </a:solidFill>
              </a:rPr>
              <a:t>Research Communities (Pools) in the OSG</a:t>
            </a:r>
          </a:p>
          <a:p>
            <a:pPr marL="0" indent="0" algn="ctr">
              <a:buNone/>
            </a:pPr>
            <a:r>
              <a:rPr lang="en-US" sz="2100" dirty="0">
                <a:solidFill>
                  <a:srgbClr val="F18230"/>
                </a:solidFill>
              </a:rPr>
              <a:t>(“virtual organizations”)</a:t>
            </a:r>
          </a:p>
          <a:p>
            <a:pPr marL="0" indent="0" algn="ctr">
              <a:buNone/>
            </a:pPr>
            <a:r>
              <a:rPr lang="en-US" sz="2600" u="sng" dirty="0">
                <a:solidFill>
                  <a:srgbClr val="F18230"/>
                </a:solidFill>
              </a:rPr>
              <a:t>&gt;2 billion </a:t>
            </a:r>
            <a:r>
              <a:rPr lang="en-US" sz="2600" u="sng" dirty="0" err="1">
                <a:solidFill>
                  <a:srgbClr val="F18230"/>
                </a:solidFill>
              </a:rPr>
              <a:t>hrs</a:t>
            </a:r>
            <a:r>
              <a:rPr lang="en-US" sz="2600" dirty="0">
                <a:solidFill>
                  <a:srgbClr val="F18230"/>
                </a:solidFill>
              </a:rPr>
              <a:t> in the last year</a:t>
            </a:r>
          </a:p>
        </p:txBody>
      </p:sp>
    </p:spTree>
    <p:extLst>
      <p:ext uri="{BB962C8B-B14F-4D97-AF65-F5344CB8AC3E}">
        <p14:creationId xmlns:p14="http://schemas.microsoft.com/office/powerpoint/2010/main" val="2371413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9ACCCD1-A5DD-8C45-BD88-F16994061C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081"/>
          <a:stretch/>
        </p:blipFill>
        <p:spPr>
          <a:xfrm>
            <a:off x="15" y="961"/>
            <a:ext cx="9143985" cy="51425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7F94B-5362-6946-ACB2-D9673937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50"/>
              </a:spcAft>
            </a:pPr>
            <a:fld id="{4DFD9859-3B26-CC4D-AF50-370CE4BCE570}" type="slidenum">
              <a:rPr lang="en-US" smtClean="0"/>
              <a:pPr>
                <a:spcAft>
                  <a:spcPts val="450"/>
                </a:spcAft>
              </a:pPr>
              <a:t>21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0534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7E2B216-61D9-8642-88F4-4C47704A8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819" b="863"/>
          <a:stretch/>
        </p:blipFill>
        <p:spPr>
          <a:xfrm>
            <a:off x="15" y="961"/>
            <a:ext cx="9143985" cy="514253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7F94B-5362-6946-ACB2-D96739375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450"/>
              </a:spcAft>
            </a:pPr>
            <a:fld id="{4DFD9859-3B26-CC4D-AF50-370CE4BCE570}" type="slidenum">
              <a:rPr lang="en-US" smtClean="0"/>
              <a:pPr>
                <a:spcAft>
                  <a:spcPts val="450"/>
                </a:spcAft>
              </a:pPr>
              <a:t>22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157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2F2FC906-1C63-734A-A08E-EB3D8EFA84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" t="934" r="626" b="1"/>
          <a:stretch/>
        </p:blipFill>
        <p:spPr>
          <a:xfrm>
            <a:off x="76200" y="0"/>
            <a:ext cx="9101368" cy="516313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BF5210-1212-9343-9E37-4E996091B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DFD9859-3B26-CC4D-AF50-370CE4BCE570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53DC3AC-0D5B-574C-A79D-FEFD0DAE4E79}"/>
              </a:ext>
            </a:extLst>
          </p:cNvPr>
          <p:cNvSpPr/>
          <p:nvPr/>
        </p:nvSpPr>
        <p:spPr>
          <a:xfrm>
            <a:off x="6620383" y="1124653"/>
            <a:ext cx="2258411" cy="579383"/>
          </a:xfrm>
          <a:prstGeom prst="ellipse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5FB100E-5D8B-EA4F-B7F9-375E5D64BDFD}"/>
              </a:ext>
            </a:extLst>
          </p:cNvPr>
          <p:cNvSpPr txBox="1">
            <a:spLocks/>
          </p:cNvSpPr>
          <p:nvPr/>
        </p:nvSpPr>
        <p:spPr>
          <a:xfrm>
            <a:off x="981695" y="780323"/>
            <a:ext cx="5165567" cy="1706108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solidFill>
                  <a:srgbClr val="43A445"/>
                </a:solidFill>
              </a:rPr>
              <a:t>“Open Science Pool”</a:t>
            </a:r>
          </a:p>
          <a:p>
            <a:pPr indent="310754"/>
            <a:r>
              <a:rPr lang="en-US" sz="1800" dirty="0">
                <a:solidFill>
                  <a:srgbClr val="43A445"/>
                </a:solidFill>
              </a:rPr>
              <a:t>single researchers/groups (OSG Connect)</a:t>
            </a:r>
          </a:p>
          <a:p>
            <a:pPr indent="310754"/>
            <a:r>
              <a:rPr lang="en-US" sz="1800" dirty="0">
                <a:solidFill>
                  <a:srgbClr val="43A445"/>
                </a:solidFill>
              </a:rPr>
              <a:t>smaller multi-institution collaborations</a:t>
            </a:r>
          </a:p>
          <a:p>
            <a:pPr indent="310754"/>
            <a:r>
              <a:rPr lang="en-US" sz="1800" dirty="0">
                <a:solidFill>
                  <a:srgbClr val="43A445"/>
                </a:solidFill>
              </a:rPr>
              <a:t>campus access points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C47BF3-BC2A-1049-B340-26210FD7DCF3}"/>
              </a:ext>
            </a:extLst>
          </p:cNvPr>
          <p:cNvSpPr/>
          <p:nvPr/>
        </p:nvSpPr>
        <p:spPr>
          <a:xfrm>
            <a:off x="0" y="4866501"/>
            <a:ext cx="1770036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 err="1">
                <a:solidFill>
                  <a:schemeClr val="accent2"/>
                </a:solidFill>
              </a:rPr>
              <a:t>gracc.opensciencegrid.org</a:t>
            </a:r>
            <a:endParaRPr lang="en-US" sz="105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4421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the </a:t>
            </a:r>
            <a:r>
              <a:rPr lang="en-US" dirty="0" err="1"/>
              <a:t>OSPool</a:t>
            </a:r>
            <a:r>
              <a:rPr lang="en-US" dirty="0"/>
              <a:t> Help?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6996D7-AA9A-FA4C-AAA3-E6614221D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87230"/>
            <a:ext cx="8165728" cy="395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73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DEE4-E426-B64E-81A6-30BA9AEA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6" y="85725"/>
            <a:ext cx="6946900" cy="85725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 dirty="0"/>
              <a:t>Hypothetical Throughput, 12k core hours</a:t>
            </a:r>
            <a:endParaRPr lang="en-US" sz="2500" dirty="0"/>
          </a:p>
        </p:txBody>
      </p:sp>
      <p:pic>
        <p:nvPicPr>
          <p:cNvPr id="8" name="Content Placeholder 7" descr="Graphical user interface&#10;&#10;Description automatically generated">
            <a:extLst>
              <a:ext uri="{FF2B5EF4-FFF2-40B4-BE49-F238E27FC236}">
                <a16:creationId xmlns:a16="http://schemas.microsoft.com/office/drawing/2014/main" id="{972A99E6-6DD1-9343-BB3D-F20BCE87BE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145678"/>
            <a:ext cx="7772400" cy="3223619"/>
          </a:xfrm>
          <a:noFill/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B6A34738-0616-4C63-B609-3CE9BD4E12D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F704EDED-A79F-9441-BA56-EB4E3B389F44}" type="slidenum">
              <a:rPr lang="en-US"/>
              <a:pPr>
                <a:spcAft>
                  <a:spcPts val="600"/>
                </a:spcAft>
                <a:defRPr/>
              </a:pPr>
              <a:t>25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70EC8-B5D3-A342-ADBA-A5AF4CEE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4DFD9859-3B26-CC4D-AF50-370CE4BCE570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4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3DEE4-E426-B64E-81A6-30BA9AEA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6" y="85725"/>
            <a:ext cx="6946900" cy="857250"/>
          </a:xfrm>
        </p:spPr>
        <p:txBody>
          <a:bodyPr wrap="square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 dirty="0"/>
              <a:t>Hypothetical Throughput, </a:t>
            </a:r>
            <a:r>
              <a:rPr lang="en-US" sz="2500" strike="sngStrike" dirty="0"/>
              <a:t>12</a:t>
            </a:r>
            <a:r>
              <a:rPr lang="en-US" sz="2500" b="1" strike="sngStrike" dirty="0"/>
              <a:t>k</a:t>
            </a:r>
            <a:r>
              <a:rPr lang="en-US" sz="2500" b="1" dirty="0"/>
              <a:t> core hours</a:t>
            </a:r>
          </a:p>
        </p:txBody>
      </p:sp>
      <p:pic>
        <p:nvPicPr>
          <p:cNvPr id="7" name="Content Placeholder 6" descr="Chart, diagram&#10;&#10;Description automatically generated">
            <a:extLst>
              <a:ext uri="{FF2B5EF4-FFF2-40B4-BE49-F238E27FC236}">
                <a16:creationId xmlns:a16="http://schemas.microsoft.com/office/drawing/2014/main" id="{10D2BA11-3ED4-7B43-83ED-2C4EB4E1B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" y="1145678"/>
            <a:ext cx="7772400" cy="3223619"/>
          </a:xfrm>
          <a:noFill/>
        </p:spPr>
      </p:pic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11ADDC24-EAFA-42E6-9B13-8665D4EBDB7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</p:spPr>
        <p:txBody>
          <a:bodyPr/>
          <a:lstStyle/>
          <a:p>
            <a:pPr>
              <a:spcAft>
                <a:spcPts val="600"/>
              </a:spcAft>
              <a:defRPr/>
            </a:pPr>
            <a:fld id="{F704EDED-A79F-9441-BA56-EB4E3B389F44}" type="slidenum">
              <a:rPr lang="en-US"/>
              <a:pPr>
                <a:spcAft>
                  <a:spcPts val="600"/>
                </a:spcAft>
                <a:defRPr/>
              </a:pPr>
              <a:t>26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470EC8-B5D3-A342-ADBA-A5AF4CEE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390900" cy="3710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fld id="{4DFD9859-3B26-CC4D-AF50-370CE4BCE570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572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D8503-8193-E344-B220-CA113684B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OSG Virtual School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AE8FC-E794-EF44-BB39-9618A0942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700" y="1200150"/>
            <a:ext cx="7772400" cy="3238501"/>
          </a:xfrm>
        </p:spPr>
        <p:txBody>
          <a:bodyPr/>
          <a:lstStyle/>
          <a:p>
            <a:pPr>
              <a:spcBef>
                <a:spcPts val="1500"/>
              </a:spcBef>
            </a:pPr>
            <a:r>
              <a:rPr lang="en-US" sz="2200" b="1" dirty="0"/>
              <a:t>Lectures:</a:t>
            </a:r>
            <a:r>
              <a:rPr lang="en-US" sz="2200" dirty="0"/>
              <a:t> </a:t>
            </a:r>
            <a:r>
              <a:rPr lang="en-US" sz="2000" dirty="0"/>
              <a:t>Tue-Fri, 10am CT &amp; 2:30pm</a:t>
            </a:r>
            <a:r>
              <a:rPr lang="en-US" sz="2000" b="1" dirty="0"/>
              <a:t>*</a:t>
            </a:r>
            <a:r>
              <a:rPr lang="en-US" sz="2000" dirty="0"/>
              <a:t> CT</a:t>
            </a:r>
            <a:endParaRPr lang="en-US" sz="2200" dirty="0"/>
          </a:p>
          <a:p>
            <a:pPr lvl="1">
              <a:spcBef>
                <a:spcPts val="0"/>
              </a:spcBef>
            </a:pPr>
            <a:r>
              <a:rPr lang="en-US" sz="1800" dirty="0"/>
              <a:t>HTC via </a:t>
            </a:r>
            <a:r>
              <a:rPr lang="en-US" sz="1800" b="1" dirty="0"/>
              <a:t>HTCondor</a:t>
            </a:r>
          </a:p>
          <a:p>
            <a:pPr lvl="1">
              <a:spcBef>
                <a:spcPts val="0"/>
              </a:spcBef>
            </a:pPr>
            <a:r>
              <a:rPr lang="en-US" sz="1800" dirty="0"/>
              <a:t>(d)HTC on the </a:t>
            </a:r>
            <a:r>
              <a:rPr lang="en-US" sz="1800" b="1" dirty="0"/>
              <a:t>OSG</a:t>
            </a:r>
          </a:p>
          <a:p>
            <a:pPr lvl="1">
              <a:spcBef>
                <a:spcPts val="0"/>
              </a:spcBef>
            </a:pPr>
            <a:r>
              <a:rPr lang="en-US" sz="1800" b="1" dirty="0"/>
              <a:t>Software</a:t>
            </a:r>
            <a:r>
              <a:rPr lang="en-US" sz="1800" dirty="0"/>
              <a:t> Portability for HTC</a:t>
            </a:r>
          </a:p>
          <a:p>
            <a:pPr lvl="1">
              <a:spcBef>
                <a:spcPts val="0"/>
              </a:spcBef>
            </a:pPr>
            <a:r>
              <a:rPr lang="en-US" sz="1800" b="1" dirty="0"/>
              <a:t>Data</a:t>
            </a:r>
            <a:r>
              <a:rPr lang="en-US" sz="1800" dirty="0"/>
              <a:t> Portability for HTC</a:t>
            </a:r>
          </a:p>
          <a:p>
            <a:pPr>
              <a:spcBef>
                <a:spcPts val="1500"/>
              </a:spcBef>
            </a:pPr>
            <a:r>
              <a:rPr lang="en-US" sz="2200" b="1" dirty="0"/>
              <a:t>Bonus topics</a:t>
            </a:r>
            <a:r>
              <a:rPr lang="en-US" sz="2200" dirty="0"/>
              <a:t> (2nd Mon-Tue): optional </a:t>
            </a:r>
          </a:p>
          <a:p>
            <a:pPr>
              <a:spcBef>
                <a:spcPts val="1500"/>
              </a:spcBef>
            </a:pPr>
            <a:r>
              <a:rPr lang="en-US" sz="2200" b="1" dirty="0"/>
              <a:t>Showcase</a:t>
            </a:r>
            <a:r>
              <a:rPr lang="en-US" sz="2200" dirty="0"/>
              <a:t> (2nd Wed): science transformed by HTC</a:t>
            </a:r>
          </a:p>
          <a:p>
            <a:pPr>
              <a:spcBef>
                <a:spcPts val="1500"/>
              </a:spcBef>
            </a:pPr>
            <a:r>
              <a:rPr lang="en-US" sz="2200" b="1" dirty="0"/>
              <a:t>Lightning </a:t>
            </a:r>
            <a:r>
              <a:rPr lang="en-US" sz="2200" b="1" dirty="0" err="1"/>
              <a:t>Talks+Close</a:t>
            </a:r>
            <a:r>
              <a:rPr lang="en-US" sz="2200" dirty="0"/>
              <a:t> (2nd Fri): chance to show work</a:t>
            </a:r>
          </a:p>
          <a:p>
            <a:pPr marL="0" indent="0">
              <a:spcBef>
                <a:spcPts val="1500"/>
              </a:spcBef>
              <a:buNone/>
            </a:pPr>
            <a:r>
              <a:rPr lang="en-US" sz="1800" i="1" dirty="0"/>
              <a:t>*presented ‘publicly’, via registration; all others for selected participants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2B7A70-5996-1444-89F7-B03B715E44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402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0160420_Morgridge_9259.dng">
            <a:extLst>
              <a:ext uri="{FF2B5EF4-FFF2-40B4-BE49-F238E27FC236}">
                <a16:creationId xmlns:a16="http://schemas.microsoft.com/office/drawing/2014/main" id="{BC339BDE-81C2-AF44-A32A-30D70FE787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7" t="9254"/>
          <a:stretch/>
        </p:blipFill>
        <p:spPr>
          <a:xfrm>
            <a:off x="4702628" y="1010945"/>
            <a:ext cx="4441373" cy="288965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2DA5619-C311-5148-AF79-84DF947545B4}"/>
              </a:ext>
            </a:extLst>
          </p:cNvPr>
          <p:cNvSpPr/>
          <p:nvPr/>
        </p:nvSpPr>
        <p:spPr>
          <a:xfrm>
            <a:off x="4675909" y="976579"/>
            <a:ext cx="4468092" cy="2942279"/>
          </a:xfrm>
          <a:prstGeom prst="rect">
            <a:avLst/>
          </a:prstGeom>
          <a:gradFill flip="none" rotWithShape="1">
            <a:gsLst>
              <a:gs pos="0">
                <a:schemeClr val="lt1"/>
              </a:gs>
              <a:gs pos="100000">
                <a:schemeClr val="bg1">
                  <a:alpha val="0"/>
                </a:schemeClr>
              </a:gs>
              <a:gs pos="74000">
                <a:schemeClr val="lt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9DB681-E2E1-7747-8081-1365D25A9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3200" y="1123950"/>
            <a:ext cx="7112000" cy="362485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i="1" dirty="0">
                <a:solidFill>
                  <a:srgbClr val="000080"/>
                </a:solidFill>
              </a:rPr>
              <a:t>Proactive, personalized facilitation and support for:</a:t>
            </a:r>
          </a:p>
          <a:p>
            <a:r>
              <a:rPr lang="en-US" sz="2100" dirty="0">
                <a:solidFill>
                  <a:srgbClr val="000080"/>
                </a:solidFill>
              </a:rPr>
              <a:t>Individual researchers via </a:t>
            </a:r>
            <a:r>
              <a:rPr lang="en-US" sz="2100" b="1" dirty="0">
                <a:solidFill>
                  <a:srgbClr val="000080"/>
                </a:solidFill>
              </a:rPr>
              <a:t>OSG Connect</a:t>
            </a:r>
          </a:p>
          <a:p>
            <a:r>
              <a:rPr lang="en-US" sz="2100" dirty="0">
                <a:solidFill>
                  <a:srgbClr val="000080"/>
                </a:solidFill>
              </a:rPr>
              <a:t>Institutions and large collaborations</a:t>
            </a:r>
          </a:p>
          <a:p>
            <a:pPr lvl="1"/>
            <a:r>
              <a:rPr lang="en-US" sz="1600" b="1" dirty="0">
                <a:solidFill>
                  <a:srgbClr val="000080"/>
                </a:solidFill>
              </a:rPr>
              <a:t>Share local resources </a:t>
            </a:r>
            <a:r>
              <a:rPr lang="en-US" sz="1600" dirty="0">
                <a:solidFill>
                  <a:srgbClr val="000080"/>
                </a:solidFill>
              </a:rPr>
              <a:t>via the OSG</a:t>
            </a:r>
          </a:p>
          <a:p>
            <a:pPr lvl="1"/>
            <a:r>
              <a:rPr lang="en-US" sz="1600" dirty="0">
                <a:solidFill>
                  <a:srgbClr val="000080"/>
                </a:solidFill>
              </a:rPr>
              <a:t>Locally-supported </a:t>
            </a:r>
            <a:r>
              <a:rPr lang="en-US" sz="1600" b="1" dirty="0">
                <a:solidFill>
                  <a:srgbClr val="000080"/>
                </a:solidFill>
              </a:rPr>
              <a:t>access points</a:t>
            </a:r>
          </a:p>
          <a:p>
            <a:pPr lvl="2"/>
            <a:r>
              <a:rPr lang="en-US" sz="1400" dirty="0">
                <a:solidFill>
                  <a:srgbClr val="000080"/>
                </a:solidFill>
              </a:rPr>
              <a:t>data and identity federation </a:t>
            </a:r>
          </a:p>
          <a:p>
            <a:pPr lvl="2"/>
            <a:r>
              <a:rPr lang="en-US" sz="1400" dirty="0">
                <a:solidFill>
                  <a:srgbClr val="000080"/>
                </a:solidFill>
              </a:rPr>
              <a:t>integration of cloud capacity</a:t>
            </a:r>
          </a:p>
          <a:p>
            <a:pPr lvl="1"/>
            <a:r>
              <a:rPr lang="en-US" sz="1600" dirty="0">
                <a:solidFill>
                  <a:srgbClr val="000080"/>
                </a:solidFill>
              </a:rPr>
              <a:t>Local HTC Capacity</a:t>
            </a:r>
          </a:p>
          <a:p>
            <a:pPr lvl="2"/>
            <a:r>
              <a:rPr lang="en-US" sz="1400" dirty="0">
                <a:solidFill>
                  <a:srgbClr val="000080"/>
                </a:solidFill>
              </a:rPr>
              <a:t>Learn from OSG’s </a:t>
            </a:r>
            <a:r>
              <a:rPr lang="en-US" sz="1400" b="1" dirty="0">
                <a:solidFill>
                  <a:srgbClr val="000080"/>
                </a:solidFill>
              </a:rPr>
              <a:t>Research Computing Facilitators</a:t>
            </a:r>
          </a:p>
          <a:p>
            <a:pPr lvl="2"/>
            <a:endParaRPr lang="en-US" sz="1400" b="1" dirty="0">
              <a:solidFill>
                <a:srgbClr val="000080"/>
              </a:solidFill>
            </a:endParaRPr>
          </a:p>
          <a:p>
            <a:r>
              <a:rPr lang="en-US" sz="2200" b="1" dirty="0">
                <a:solidFill>
                  <a:srgbClr val="000080"/>
                </a:solidFill>
              </a:rPr>
              <a:t>Presentations/Training </a:t>
            </a:r>
            <a:r>
              <a:rPr lang="en-US" sz="2200" dirty="0">
                <a:solidFill>
                  <a:srgbClr val="000080"/>
                </a:solidFill>
              </a:rPr>
              <a:t>in OSG compute execution, </a:t>
            </a:r>
            <a:br>
              <a:rPr lang="en-US" sz="2200" dirty="0">
                <a:solidFill>
                  <a:srgbClr val="000080"/>
                </a:solidFill>
              </a:rPr>
            </a:br>
            <a:r>
              <a:rPr lang="en-US" sz="2200" dirty="0">
                <a:solidFill>
                  <a:srgbClr val="000080"/>
                </a:solidFill>
              </a:rPr>
              <a:t>HTC Facilitation, and local HTC systems administration</a:t>
            </a:r>
            <a:endParaRPr lang="en-US" sz="2200" b="1" dirty="0">
              <a:solidFill>
                <a:srgbClr val="00008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083414-8A84-794D-96D7-0AF1F068D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3493135"/>
            <a:ext cx="2324645" cy="1440046"/>
          </a:xfrm>
          <a:prstGeom prst="rect">
            <a:avLst/>
          </a:prstGeom>
        </p:spPr>
      </p:pic>
      <p:sp>
        <p:nvSpPr>
          <p:cNvPr id="9" name="Title 22">
            <a:extLst>
              <a:ext uri="{FF2B5EF4-FFF2-40B4-BE49-F238E27FC236}">
                <a16:creationId xmlns:a16="http://schemas.microsoft.com/office/drawing/2014/main" id="{C9D22624-E97D-DA46-AC2F-CBDE4D780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6" y="85725"/>
            <a:ext cx="7229474" cy="857250"/>
          </a:xfrm>
        </p:spPr>
        <p:txBody>
          <a:bodyPr/>
          <a:lstStyle/>
          <a:p>
            <a:r>
              <a:rPr lang="en-US" dirty="0"/>
              <a:t>For Researchers and Campuses</a:t>
            </a:r>
          </a:p>
        </p:txBody>
      </p:sp>
    </p:spTree>
    <p:extLst>
      <p:ext uri="{BB962C8B-B14F-4D97-AF65-F5344CB8AC3E}">
        <p14:creationId xmlns:p14="http://schemas.microsoft.com/office/powerpoint/2010/main" val="3821062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22680-34F8-C144-8C6F-911D3126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Are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723BA-2252-6041-A0CA-F1E664DB31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700" y="1200150"/>
            <a:ext cx="7772400" cy="3314701"/>
          </a:xfrm>
        </p:spPr>
        <p:txBody>
          <a:bodyPr/>
          <a:lstStyle/>
          <a:p>
            <a:r>
              <a:rPr lang="en-US" sz="2000" dirty="0"/>
              <a:t>You need large-scale, HTC-style computing – or you support researchers who do</a:t>
            </a:r>
          </a:p>
          <a:p>
            <a:pPr>
              <a:spcBef>
                <a:spcPts val="2000"/>
              </a:spcBef>
            </a:pPr>
            <a:r>
              <a:rPr lang="en-US" sz="2000" b="1" dirty="0"/>
              <a:t>Do not let computing block your research!</a:t>
            </a:r>
          </a:p>
          <a:p>
            <a:pPr lvl="1"/>
            <a:r>
              <a:rPr lang="en-US" sz="1600" dirty="0"/>
              <a:t>Computing is cheap and plentiful</a:t>
            </a:r>
          </a:p>
          <a:p>
            <a:pPr lvl="1"/>
            <a:r>
              <a:rPr lang="en-US" sz="1600" dirty="0"/>
              <a:t>Push the limits of what you can do</a:t>
            </a:r>
          </a:p>
          <a:p>
            <a:pPr lvl="1"/>
            <a:r>
              <a:rPr lang="en-US" sz="1600" dirty="0"/>
              <a:t>If you run out of science to do, transcend the boundaries of your science</a:t>
            </a:r>
          </a:p>
          <a:p>
            <a:pPr lvl="1"/>
            <a:r>
              <a:rPr lang="en-US" sz="1600" dirty="0"/>
              <a:t>When computing becomes a barrier, push us to fix the problems</a:t>
            </a:r>
          </a:p>
          <a:p>
            <a:pPr>
              <a:spcBef>
                <a:spcPts val="2000"/>
              </a:spcBef>
            </a:pPr>
            <a:r>
              <a:rPr lang="en-US" sz="2000" dirty="0"/>
              <a:t>Help &amp; encourage others:</a:t>
            </a:r>
            <a:br>
              <a:rPr lang="en-US" sz="2000" dirty="0"/>
            </a:br>
            <a:r>
              <a:rPr lang="en-US" sz="2000" dirty="0"/>
              <a:t>In your lab, in your department, in your field, friends,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2AE00-C897-BB45-9B07-8C2D105DA3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142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5F488-1EE1-D744-94A0-0FBD332A8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7E5DF-C75A-8349-BA5A-406AC8A45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91440" anchor="ctr" anchorCtr="0"/>
          <a:lstStyle/>
          <a:p>
            <a:pPr marL="0" indent="0" algn="ctr">
              <a:buNone/>
            </a:pPr>
            <a:r>
              <a:rPr lang="en-US" sz="4800" b="1" dirty="0"/>
              <a:t>Intro to HTC and OSG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EF8C7-A0ED-B344-8956-424AA2E4DC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218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800" dirty="0"/>
              <a:t>What is </a:t>
            </a:r>
            <a:r>
              <a:rPr lang="en-US" sz="2800" i="1" dirty="0"/>
              <a:t>high throughput computing (HTC) </a:t>
            </a:r>
            <a:r>
              <a:rPr lang="en-US" sz="2800" dirty="0"/>
              <a:t>?</a:t>
            </a:r>
          </a:p>
          <a:p>
            <a:r>
              <a:rPr lang="en-US" sz="2800" dirty="0"/>
              <a:t>What is the Open Science Grid (OSG)?</a:t>
            </a:r>
          </a:p>
          <a:p>
            <a:r>
              <a:rPr lang="en-US" sz="2800" dirty="0"/>
              <a:t>How do you get the most out of the above?</a:t>
            </a:r>
          </a:p>
          <a:p>
            <a:pPr lvl="1"/>
            <a:r>
              <a:rPr lang="en-US" sz="2400" dirty="0"/>
              <a:t>School content organization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HTC: An Analogy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23950"/>
            <a:ext cx="5080000" cy="33909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514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www.supersizedmeals.com/food/images/articles/20061009-Worlds_Largest_Birthday_Cake_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352550"/>
            <a:ext cx="5093403" cy="293065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HTC: An Analogy</a:t>
            </a:r>
          </a:p>
        </p:txBody>
      </p:sp>
      <p:pic>
        <p:nvPicPr>
          <p:cNvPr id="11" name="Picture 10" descr="cake_wideweb__430x28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038350"/>
            <a:ext cx="2635028" cy="17526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4000" dirty="0"/>
              <a:t>Serial Computing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73381" y="2647950"/>
            <a:ext cx="5622619" cy="1685925"/>
          </a:xfrm>
        </p:spPr>
        <p:txBody>
          <a:bodyPr/>
          <a:lstStyle/>
          <a:p>
            <a:r>
              <a:rPr lang="en-US" sz="2000" i="1" dirty="0"/>
              <a:t>Serial execution</a:t>
            </a:r>
            <a:r>
              <a:rPr lang="en-US" sz="2000" dirty="0"/>
              <a:t>, running one task at a time</a:t>
            </a:r>
          </a:p>
          <a:p>
            <a:r>
              <a:rPr lang="en-US" sz="2000" dirty="0"/>
              <a:t>Overall compute time grows significantly as individual tasks get more complicated (long) or if the number of tasks increases</a:t>
            </a:r>
          </a:p>
          <a:p>
            <a:r>
              <a:rPr lang="en-US" sz="2000" b="1" i="1" dirty="0"/>
              <a:t>How can you speed things up?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1685" y="971550"/>
            <a:ext cx="755515" cy="4026228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7002240" y="971550"/>
            <a:ext cx="0" cy="3961825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rot="16200000">
            <a:off x="5770739" y="2203051"/>
            <a:ext cx="17670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87141" y="1123950"/>
            <a:ext cx="52787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What many </a:t>
            </a:r>
          </a:p>
          <a:p>
            <a:r>
              <a:rPr lang="en-US" sz="4000" b="1" dirty="0"/>
              <a:t>programs look like: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702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dirty="0"/>
              <a:t>High Throughput Computing (HTC)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123950"/>
            <a:ext cx="8115301" cy="1266824"/>
          </a:xfrm>
        </p:spPr>
        <p:txBody>
          <a:bodyPr/>
          <a:lstStyle/>
          <a:p>
            <a:r>
              <a:rPr lang="en-US" dirty="0"/>
              <a:t>Parallelize!</a:t>
            </a:r>
          </a:p>
          <a:p>
            <a:r>
              <a:rPr lang="en-US" dirty="0"/>
              <a:t>Independent tasks run on different cores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447800" y="3486150"/>
            <a:ext cx="0" cy="76200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 rot="16200000">
            <a:off x="405403" y="3309348"/>
            <a:ext cx="13888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time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828800" y="3257550"/>
            <a:ext cx="5943600" cy="0"/>
          </a:xfrm>
          <a:prstGeom prst="straightConnector1">
            <a:avLst/>
          </a:prstGeom>
          <a:ln w="762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585750" y="2647950"/>
            <a:ext cx="3272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n </a:t>
            </a:r>
            <a:r>
              <a:rPr lang="en-US" sz="2800" dirty="0"/>
              <a:t>cores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486150"/>
            <a:ext cx="6000596" cy="847668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9035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16986</TotalTime>
  <Words>1050</Words>
  <Application>Microsoft Macintosh PowerPoint</Application>
  <PresentationFormat>On-screen Show (16:9)</PresentationFormat>
  <Paragraphs>181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Futura</vt:lpstr>
      <vt:lpstr>Myriad Pro</vt:lpstr>
      <vt:lpstr>Symbol</vt:lpstr>
      <vt:lpstr>Times</vt:lpstr>
      <vt:lpstr>Wingdings</vt:lpstr>
      <vt:lpstr>OSG-Summer-School-Template</vt:lpstr>
      <vt:lpstr>Intro to the Virtual School, HTC, and OSG</vt:lpstr>
      <vt:lpstr>PowerPoint Presentation</vt:lpstr>
      <vt:lpstr>Why We Are Here</vt:lpstr>
      <vt:lpstr>PowerPoint Presentation</vt:lpstr>
      <vt:lpstr>Overview</vt:lpstr>
      <vt:lpstr>HTC: An Analogy</vt:lpstr>
      <vt:lpstr>HTC: An Analogy</vt:lpstr>
      <vt:lpstr>Serial Computing</vt:lpstr>
      <vt:lpstr>High Throughput Computing (HTC)</vt:lpstr>
      <vt:lpstr>High Performance Computing (HPC)</vt:lpstr>
      <vt:lpstr>High Throughput Computing (HTC)</vt:lpstr>
      <vt:lpstr>Example Local Cluster</vt:lpstr>
      <vt:lpstr>HTC Examples</vt:lpstr>
      <vt:lpstr>Signs of HTC-able work</vt:lpstr>
      <vt:lpstr>Example Challenge</vt:lpstr>
      <vt:lpstr>Distributed Computing</vt:lpstr>
      <vt:lpstr>What computing resources are available?</vt:lpstr>
      <vt:lpstr>What is the OSG?</vt:lpstr>
      <vt:lpstr>Who Participates?</vt:lpstr>
      <vt:lpstr>PowerPoint Presentation</vt:lpstr>
      <vt:lpstr>PowerPoint Presentation</vt:lpstr>
      <vt:lpstr>PowerPoint Presentation</vt:lpstr>
      <vt:lpstr>PowerPoint Presentation</vt:lpstr>
      <vt:lpstr>Can the OSPool Help?</vt:lpstr>
      <vt:lpstr>Hypothetical Throughput, 12k core hours</vt:lpstr>
      <vt:lpstr>Hypothetical Throughput, 12k core hours</vt:lpstr>
      <vt:lpstr>OSG Virtual School Content</vt:lpstr>
      <vt:lpstr>For Researchers and Campuses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373</cp:revision>
  <cp:lastPrinted>2017-07-16T13:35:46Z</cp:lastPrinted>
  <dcterms:modified xsi:type="dcterms:W3CDTF">2021-08-03T02:32:51Z</dcterms:modified>
</cp:coreProperties>
</file>